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23" r:id="rId2"/>
    <p:sldId id="325" r:id="rId3"/>
    <p:sldId id="346" r:id="rId4"/>
    <p:sldId id="353" r:id="rId5"/>
    <p:sldId id="354" r:id="rId6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jpe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P:\MARKETING\08 Brand Marketing Materials\IMAGES\Pictures from Photo Library 2014\02- Resorts by theme\SUN\BODC_E111_06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" r="41616"/>
          <a:stretch/>
        </p:blipFill>
        <p:spPr bwMode="auto">
          <a:xfrm>
            <a:off x="3630" y="1"/>
            <a:ext cx="5039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Bodrum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Turkey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>
            <p:extLst>
              <p:ext uri="{D42A27DB-BD31-4B8C-83A1-F6EECF244321}">
                <p14:modId xmlns:p14="http://schemas.microsoft.com/office/powerpoint/2010/main" val="450381794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145088" y="3271838"/>
            <a:ext cx="3895725" cy="828675"/>
            <a:chOff x="3241" y="2061"/>
            <a:chExt cx="2454" cy="522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1" y="2061"/>
              <a:ext cx="2454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583" y="2322"/>
              <a:ext cx="1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GB" sz="2000" dirty="0">
                  <a:solidFill>
                    <a:srgbClr val="444444"/>
                  </a:solidFill>
                  <a:latin typeface="Trebuchet MS" panose="020B0603020202020204" pitchFamily="34" charset="0"/>
                </a:rPr>
                <a:t>7 nights without Transport</a:t>
              </a:r>
              <a:endParaRPr lang="en-GB" sz="2000" dirty="0">
                <a:solidFill>
                  <a:srgbClr val="444444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4" name="Picture 2" descr="D:\sun fam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2" t="30653" r="13093" b="26690"/>
          <a:stretch/>
        </p:blipFill>
        <p:spPr bwMode="auto">
          <a:xfrm>
            <a:off x="5554469" y="4644532"/>
            <a:ext cx="3111492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4672013" y="2262190"/>
            <a:ext cx="4846637" cy="719138"/>
            <a:chOff x="2943" y="1425"/>
            <a:chExt cx="3053" cy="453"/>
          </a:xfrm>
        </p:grpSpPr>
        <p:sp>
          <p:nvSpPr>
            <p:cNvPr id="10" name="AutoShape 7"/>
            <p:cNvSpPr>
              <a:spLocks noChangeAspect="1" noChangeArrowheads="1" noTextEdit="1"/>
            </p:cNvSpPr>
            <p:nvPr/>
          </p:nvSpPr>
          <p:spPr bwMode="auto">
            <a:xfrm>
              <a:off x="2943" y="1425"/>
              <a:ext cx="305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3323" y="1490"/>
              <a:ext cx="233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000" dirty="0" smtClean="0">
                  <a:solidFill>
                    <a:srgbClr val="366092"/>
                  </a:solidFill>
                  <a:latin typeface="HappinessV_TTF" pitchFamily="2" charset="-18"/>
                </a:rPr>
                <a:t>€765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  <a:cs typeface="Arial" pitchFamily="34" charset="0"/>
                </a:rPr>
                <a:t> per adult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588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:\MARKETING\08 Brand Marketing Materials\IMAGES\Pictures from Photo Library 2014\02- Resorts by theme\SUN\GREC_F109_1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8" r="8058" b="386"/>
          <a:stretch/>
        </p:blipFill>
        <p:spPr bwMode="auto">
          <a:xfrm>
            <a:off x="-4662" y="0"/>
            <a:ext cx="5044661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838200"/>
            <a:ext cx="410400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Gregolimano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Greece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  <a:latin typeface="HappinessV_TTF" panose="02000503040000020004" pitchFamily="2" charset="-18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08671847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03900" y="2944813"/>
            <a:ext cx="2581275" cy="828675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145088" y="3325813"/>
            <a:ext cx="3895725" cy="828675"/>
            <a:chOff x="3241" y="2095"/>
            <a:chExt cx="2454" cy="522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1" y="2095"/>
              <a:ext cx="2454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583" y="2347"/>
              <a:ext cx="1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GB" sz="2000" dirty="0">
                  <a:solidFill>
                    <a:srgbClr val="444444"/>
                  </a:solidFill>
                  <a:latin typeface="Trebuchet MS" panose="020B0603020202020204" pitchFamily="34" charset="0"/>
                </a:rPr>
                <a:t>7 nights without Transport</a:t>
              </a:r>
              <a:endParaRPr lang="en-GB" sz="2000" dirty="0">
                <a:solidFill>
                  <a:srgbClr val="444444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4" name="Picture 2" descr="D:\sun fam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2" t="30653" r="13093" b="26690"/>
          <a:stretch/>
        </p:blipFill>
        <p:spPr bwMode="auto">
          <a:xfrm>
            <a:off x="5554469" y="4644532"/>
            <a:ext cx="3111492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4816037" y="2305050"/>
            <a:ext cx="4846637" cy="641350"/>
            <a:chOff x="2943" y="1450"/>
            <a:chExt cx="3053" cy="404"/>
          </a:xfrm>
        </p:grpSpPr>
        <p:sp>
          <p:nvSpPr>
            <p:cNvPr id="10" name="AutoShape 7"/>
            <p:cNvSpPr>
              <a:spLocks noChangeAspect="1" noChangeArrowheads="1" noTextEdit="1"/>
            </p:cNvSpPr>
            <p:nvPr/>
          </p:nvSpPr>
          <p:spPr bwMode="auto">
            <a:xfrm>
              <a:off x="2943" y="1450"/>
              <a:ext cx="305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3130" y="1452"/>
              <a:ext cx="2565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en-US" altLang="en-US" sz="3900" dirty="0" smtClean="0">
                  <a:solidFill>
                    <a:srgbClr val="366092"/>
                  </a:solidFill>
                  <a:latin typeface="HappinessV_TTF" pitchFamily="2" charset="-18"/>
                </a:rPr>
                <a:t>€1,159 </a:t>
              </a:r>
              <a:r>
                <a:rPr kumimoji="0" lang="en-US" altLang="en-US" sz="39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</a:rPr>
                <a:t>per adult</a:t>
              </a:r>
              <a:endParaRPr kumimoji="0" lang="en-US" altLang="en-US" sz="3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5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:\TRADE\10. OFFERS &amp; PROMOTIONS\W17\7. New offers of the week\BALC_J114_0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2" r="32226"/>
          <a:stretch/>
        </p:blipFill>
        <p:spPr bwMode="auto">
          <a:xfrm>
            <a:off x="0" y="0"/>
            <a:ext cx="5040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Bali,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Indonesia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5039999" y="43242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54445835"/>
              </p:ext>
            </p:ext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524" y="6656388"/>
            <a:ext cx="5934076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/>
          <p:nvPr>
            <p:extLst>
              <p:ext uri="{D42A27DB-BD31-4B8C-83A1-F6EECF244321}">
                <p14:modId xmlns:p14="http://schemas.microsoft.com/office/powerpoint/2010/main" val="135701160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5145088" y="3286125"/>
            <a:ext cx="3895725" cy="828675"/>
            <a:chOff x="3241" y="2070"/>
            <a:chExt cx="2454" cy="522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1" y="2070"/>
              <a:ext cx="2454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583" y="2322"/>
              <a:ext cx="1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GB" sz="2000" dirty="0">
                  <a:solidFill>
                    <a:srgbClr val="444444"/>
                  </a:solidFill>
                  <a:latin typeface="Trebuchet MS" panose="020B0603020202020204" pitchFamily="34" charset="0"/>
                </a:rPr>
                <a:t>7 nights without Transport</a:t>
              </a:r>
              <a:endParaRPr lang="en-GB" sz="2000" dirty="0">
                <a:solidFill>
                  <a:srgbClr val="444444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5" name="Picture 2" descr="D:\sun fam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2" t="30653" r="13093" b="26690"/>
          <a:stretch/>
        </p:blipFill>
        <p:spPr bwMode="auto">
          <a:xfrm>
            <a:off x="5554469" y="4724400"/>
            <a:ext cx="3111492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4672013" y="2262188"/>
            <a:ext cx="4846637" cy="647700"/>
            <a:chOff x="2943" y="1425"/>
            <a:chExt cx="3053" cy="408"/>
          </a:xfrm>
        </p:grpSpPr>
        <p:sp>
          <p:nvSpPr>
            <p:cNvPr id="10" name="AutoShape 7"/>
            <p:cNvSpPr>
              <a:spLocks noChangeAspect="1" noChangeArrowheads="1" noTextEdit="1"/>
            </p:cNvSpPr>
            <p:nvPr/>
          </p:nvSpPr>
          <p:spPr bwMode="auto">
            <a:xfrm>
              <a:off x="2943" y="1425"/>
              <a:ext cx="305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304" y="1445"/>
              <a:ext cx="232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en-US" altLang="en-US" sz="4000" dirty="0" smtClean="0">
                  <a:solidFill>
                    <a:srgbClr val="366092"/>
                  </a:solidFill>
                  <a:latin typeface="HappinessV_TTF" pitchFamily="2" charset="-18"/>
                </a:rPr>
                <a:t>€989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  <a:cs typeface="Arial" pitchFamily="34" charset="0"/>
                </a:rPr>
                <a:t> per adult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4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:\TRADE\10. OFFERS &amp; PROMOTIONS\W17\7. New offers of the week\PCAC_A116_0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6" r="29344"/>
          <a:stretch/>
        </p:blipFill>
        <p:spPr bwMode="auto">
          <a:xfrm>
            <a:off x="0" y="0"/>
            <a:ext cx="5039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39999" y="666750"/>
            <a:ext cx="4104002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Punta Cana,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Dominican Republic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5039999" y="43242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87230648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03900" y="3106738"/>
            <a:ext cx="2581275" cy="828675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145088" y="3514725"/>
            <a:ext cx="3895725" cy="828675"/>
            <a:chOff x="3241" y="2214"/>
            <a:chExt cx="2454" cy="52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1" y="2214"/>
              <a:ext cx="2454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575" y="2461"/>
              <a:ext cx="1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GB" sz="2000" dirty="0">
                  <a:solidFill>
                    <a:srgbClr val="444444"/>
                  </a:solidFill>
                  <a:latin typeface="Trebuchet MS" panose="020B0603020202020204" pitchFamily="34" charset="0"/>
                </a:rPr>
                <a:t>7 nights without Transport</a:t>
              </a:r>
              <a:endParaRPr lang="en-GB" sz="2000" dirty="0">
                <a:solidFill>
                  <a:srgbClr val="444444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4" name="Picture 2" descr="D:\sun fam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2" t="30653" r="13093" b="26690"/>
          <a:stretch/>
        </p:blipFill>
        <p:spPr bwMode="auto">
          <a:xfrm>
            <a:off x="5554469" y="4724400"/>
            <a:ext cx="3111492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4672013" y="2598738"/>
            <a:ext cx="4846637" cy="719137"/>
            <a:chOff x="2943" y="1637"/>
            <a:chExt cx="3053" cy="453"/>
          </a:xfrm>
        </p:grpSpPr>
        <p:sp>
          <p:nvSpPr>
            <p:cNvPr id="9" name="AutoShape 7"/>
            <p:cNvSpPr>
              <a:spLocks noChangeAspect="1" noChangeArrowheads="1" noTextEdit="1"/>
            </p:cNvSpPr>
            <p:nvPr/>
          </p:nvSpPr>
          <p:spPr bwMode="auto">
            <a:xfrm>
              <a:off x="2943" y="1637"/>
              <a:ext cx="305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323" y="1702"/>
              <a:ext cx="232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en-US" altLang="en-US" sz="4000" dirty="0" smtClean="0">
                  <a:solidFill>
                    <a:srgbClr val="366092"/>
                  </a:solidFill>
                  <a:latin typeface="HappinessV_TTF" pitchFamily="2" charset="-18"/>
                </a:rPr>
                <a:t>€699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  <a:cs typeface="Arial" pitchFamily="34" charset="0"/>
                </a:rPr>
                <a:t> per adult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7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:\TRADE\10. OFFERS &amp; PROMOTIONS\W17\7. New offers of the week\PHUC_B112_0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0" r="18091"/>
          <a:stretch/>
        </p:blipFill>
        <p:spPr bwMode="auto">
          <a:xfrm>
            <a:off x="-70805" y="0"/>
            <a:ext cx="5110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Phuket,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Thailand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5039999" y="44004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66246861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145088" y="3362325"/>
            <a:ext cx="3895725" cy="828675"/>
            <a:chOff x="3241" y="2118"/>
            <a:chExt cx="2454" cy="52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41" y="2118"/>
              <a:ext cx="2454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583" y="2370"/>
              <a:ext cx="189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GB" sz="2000" dirty="0">
                  <a:solidFill>
                    <a:srgbClr val="444444"/>
                  </a:solidFill>
                  <a:latin typeface="Trebuchet MS" panose="020B0603020202020204" pitchFamily="34" charset="0"/>
                </a:rPr>
                <a:t>7 nights without Transport</a:t>
              </a:r>
              <a:endParaRPr lang="en-GB" sz="2000" dirty="0">
                <a:solidFill>
                  <a:srgbClr val="444444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4" name="Picture 2" descr="D:\sun fam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2" t="30653" r="13093" b="26690"/>
          <a:stretch/>
        </p:blipFill>
        <p:spPr bwMode="auto">
          <a:xfrm>
            <a:off x="5637217" y="4800600"/>
            <a:ext cx="3111492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4672013" y="2262190"/>
            <a:ext cx="4846637" cy="719138"/>
            <a:chOff x="2943" y="1425"/>
            <a:chExt cx="3053" cy="453"/>
          </a:xfrm>
        </p:grpSpPr>
        <p:sp>
          <p:nvSpPr>
            <p:cNvPr id="9" name="AutoShape 7"/>
            <p:cNvSpPr>
              <a:spLocks noChangeAspect="1" noChangeArrowheads="1" noTextEdit="1"/>
            </p:cNvSpPr>
            <p:nvPr/>
          </p:nvSpPr>
          <p:spPr bwMode="auto">
            <a:xfrm>
              <a:off x="2943" y="1425"/>
              <a:ext cx="3053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347" y="1490"/>
              <a:ext cx="232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en-US" altLang="en-US" sz="4000" dirty="0" smtClean="0">
                  <a:solidFill>
                    <a:srgbClr val="366092"/>
                  </a:solidFill>
                  <a:latin typeface="HappinessV_TTF" pitchFamily="2" charset="-18"/>
                </a:rPr>
                <a:t>€899</a:t>
              </a:r>
              <a:r>
                <a:rPr kumimoji="0" lang="en-US" altLang="en-US" sz="40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  <a:cs typeface="Arial" pitchFamily="34" charset="0"/>
                </a:rPr>
                <a:t> per adult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80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77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107</cp:revision>
  <cp:lastPrinted>2016-07-29T15:54:35Z</cp:lastPrinted>
  <dcterms:created xsi:type="dcterms:W3CDTF">2016-07-29T15:09:09Z</dcterms:created>
  <dcterms:modified xsi:type="dcterms:W3CDTF">2018-07-27T11:18:52Z</dcterms:modified>
</cp:coreProperties>
</file>